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95" autoAdjust="0"/>
  </p:normalViewPr>
  <p:slideViewPr>
    <p:cSldViewPr snapToGrid="0" snapToObjects="1">
      <p:cViewPr varScale="1">
        <p:scale>
          <a:sx n="167" d="100"/>
          <a:sy n="167" d="100"/>
        </p:scale>
        <p:origin x="-3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Familienstand</a:t>
            </a:r>
            <a:endParaRPr lang="en-US" dirty="0"/>
          </a:p>
        </c:rich>
      </c:tx>
      <c:layout>
        <c:manualLayout>
          <c:xMode val="edge"/>
          <c:yMode val="edge"/>
          <c:x val="0.254164795971256"/>
          <c:y val="0.071666675114339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36245568265081"/>
          <c:y val="0.280701517258313"/>
          <c:w val="0.411849471199074"/>
          <c:h val="0.655588952021162"/>
        </c:manualLayout>
      </c:layout>
      <c:doughnut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Gesamtstichprobe!$O$3:$O$6</c:f>
              <c:strCache>
                <c:ptCount val="4"/>
                <c:pt idx="0">
                  <c:v>ledig</c:v>
                </c:pt>
                <c:pt idx="1">
                  <c:v>verheiratet</c:v>
                </c:pt>
                <c:pt idx="2">
                  <c:v>geschieden</c:v>
                </c:pt>
                <c:pt idx="3">
                  <c:v>verwitwet</c:v>
                </c:pt>
              </c:strCache>
            </c:strRef>
          </c:cat>
          <c:val>
            <c:numRef>
              <c:f>Gesamtstichprobe!$P$3:$P$6</c:f>
              <c:numCache>
                <c:formatCode>General</c:formatCode>
                <c:ptCount val="4"/>
                <c:pt idx="0">
                  <c:v>1.0</c:v>
                </c:pt>
                <c:pt idx="1">
                  <c:v>8.0</c:v>
                </c:pt>
                <c:pt idx="2">
                  <c:v>4.0</c:v>
                </c:pt>
                <c:pt idx="3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031316944803"/>
          <c:y val="0.380276813739515"/>
          <c:w val="0.401293619044688"/>
          <c:h val="0.556326546473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2A816-5A94-44F2-AE9C-51CC8A5BFF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0FD1FE4-81EA-4F64-9553-48AD8CEE7170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de-DE" sz="2700" b="1" dirty="0" smtClean="0"/>
            <a:t>Forschungs-stand</a:t>
          </a:r>
          <a:endParaRPr lang="de-DE" sz="2700" b="1" dirty="0"/>
        </a:p>
      </dgm:t>
    </dgm:pt>
    <dgm:pt modelId="{C58418CE-9E45-4CA0-AC7E-3765E4E0ED93}" type="parTrans" cxnId="{CDE946EB-CA62-4628-A8B7-7DACE7F607CA}">
      <dgm:prSet/>
      <dgm:spPr/>
      <dgm:t>
        <a:bodyPr/>
        <a:lstStyle/>
        <a:p>
          <a:endParaRPr lang="de-DE"/>
        </a:p>
      </dgm:t>
    </dgm:pt>
    <dgm:pt modelId="{7AD07084-2C39-4856-B6D5-AFC84903D92B}" type="sibTrans" cxnId="{CDE946EB-CA62-4628-A8B7-7DACE7F607CA}">
      <dgm:prSet/>
      <dgm:spPr/>
      <dgm:t>
        <a:bodyPr/>
        <a:lstStyle/>
        <a:p>
          <a:endParaRPr lang="de-DE"/>
        </a:p>
      </dgm:t>
    </dgm:pt>
    <dgm:pt modelId="{010B1495-8B34-4546-935A-1ABC9229DF47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de-DE" b="1" dirty="0" smtClean="0"/>
            <a:t>Frage-stellung</a:t>
          </a:r>
          <a:endParaRPr lang="de-DE" b="1" dirty="0"/>
        </a:p>
      </dgm:t>
    </dgm:pt>
    <dgm:pt modelId="{DEB5D22A-2DFC-4A17-832D-5EA292F46E35}" type="parTrans" cxnId="{39968C8C-DF8B-4F6C-A07E-ACBD0D74C30F}">
      <dgm:prSet/>
      <dgm:spPr/>
      <dgm:t>
        <a:bodyPr/>
        <a:lstStyle/>
        <a:p>
          <a:endParaRPr lang="de-DE"/>
        </a:p>
      </dgm:t>
    </dgm:pt>
    <dgm:pt modelId="{A10AF529-DB61-410F-969C-F1E2C802453E}" type="sibTrans" cxnId="{39968C8C-DF8B-4F6C-A07E-ACBD0D74C30F}">
      <dgm:prSet/>
      <dgm:spPr/>
      <dgm:t>
        <a:bodyPr/>
        <a:lstStyle/>
        <a:p>
          <a:endParaRPr lang="de-DE"/>
        </a:p>
      </dgm:t>
    </dgm:pt>
    <dgm:pt modelId="{3896A0C5-FD38-4A0C-A691-62D54969C4B4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de-DE" b="1" dirty="0" smtClean="0"/>
            <a:t>Ergebnisse</a:t>
          </a:r>
          <a:endParaRPr lang="de-DE" b="1" dirty="0"/>
        </a:p>
      </dgm:t>
    </dgm:pt>
    <dgm:pt modelId="{A40BFFCB-4B0A-482D-BF92-62662A343ECE}" type="parTrans" cxnId="{514D8E23-66B2-4549-8759-E02C4BECAB4A}">
      <dgm:prSet/>
      <dgm:spPr/>
      <dgm:t>
        <a:bodyPr/>
        <a:lstStyle/>
        <a:p>
          <a:endParaRPr lang="de-DE"/>
        </a:p>
      </dgm:t>
    </dgm:pt>
    <dgm:pt modelId="{5F4CE20D-B392-4D79-88C5-7A7E220CF815}" type="sibTrans" cxnId="{514D8E23-66B2-4549-8759-E02C4BECAB4A}">
      <dgm:prSet/>
      <dgm:spPr/>
      <dgm:t>
        <a:bodyPr/>
        <a:lstStyle/>
        <a:p>
          <a:endParaRPr lang="de-DE"/>
        </a:p>
      </dgm:t>
    </dgm:pt>
    <dgm:pt modelId="{AC964333-13D1-4F04-ABC8-DC7A2846B692}" type="pres">
      <dgm:prSet presAssocID="{D452A816-5A94-44F2-AE9C-51CC8A5BFFE2}" presName="Name0" presStyleCnt="0">
        <dgm:presLayoutVars>
          <dgm:dir/>
          <dgm:animLvl val="lvl"/>
          <dgm:resizeHandles val="exact"/>
        </dgm:presLayoutVars>
      </dgm:prSet>
      <dgm:spPr/>
    </dgm:pt>
    <dgm:pt modelId="{F5860289-D22C-4B39-BA5E-1297D4A37068}" type="pres">
      <dgm:prSet presAssocID="{E0FD1FE4-81EA-4F64-9553-48AD8CEE717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B88E33-141B-45AA-BA23-FEFACAFE59BA}" type="pres">
      <dgm:prSet presAssocID="{7AD07084-2C39-4856-B6D5-AFC84903D92B}" presName="parTxOnlySpace" presStyleCnt="0"/>
      <dgm:spPr/>
    </dgm:pt>
    <dgm:pt modelId="{741D9CDC-86E5-448D-A6F0-4B0095DB1CE8}" type="pres">
      <dgm:prSet presAssocID="{010B1495-8B34-4546-935A-1ABC9229DF4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779C63-912A-4E1D-8646-0C81CCA25EAB}" type="pres">
      <dgm:prSet presAssocID="{A10AF529-DB61-410F-969C-F1E2C802453E}" presName="parTxOnlySpace" presStyleCnt="0"/>
      <dgm:spPr/>
    </dgm:pt>
    <dgm:pt modelId="{0782BAB6-6A7B-4191-B855-E518A6E1C0C6}" type="pres">
      <dgm:prSet presAssocID="{3896A0C5-FD38-4A0C-A691-62D54969C4B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D61702F-11BB-4718-8440-CB17414EAEF7}" type="presOf" srcId="{D452A816-5A94-44F2-AE9C-51CC8A5BFFE2}" destId="{AC964333-13D1-4F04-ABC8-DC7A2846B692}" srcOrd="0" destOrd="0" presId="urn:microsoft.com/office/officeart/2005/8/layout/chevron1"/>
    <dgm:cxn modelId="{2C16FC43-86C3-4EB8-BD85-2EDD867B31E3}" type="presOf" srcId="{E0FD1FE4-81EA-4F64-9553-48AD8CEE7170}" destId="{F5860289-D22C-4B39-BA5E-1297D4A37068}" srcOrd="0" destOrd="0" presId="urn:microsoft.com/office/officeart/2005/8/layout/chevron1"/>
    <dgm:cxn modelId="{CDE946EB-CA62-4628-A8B7-7DACE7F607CA}" srcId="{D452A816-5A94-44F2-AE9C-51CC8A5BFFE2}" destId="{E0FD1FE4-81EA-4F64-9553-48AD8CEE7170}" srcOrd="0" destOrd="0" parTransId="{C58418CE-9E45-4CA0-AC7E-3765E4E0ED93}" sibTransId="{7AD07084-2C39-4856-B6D5-AFC84903D92B}"/>
    <dgm:cxn modelId="{39968C8C-DF8B-4F6C-A07E-ACBD0D74C30F}" srcId="{D452A816-5A94-44F2-AE9C-51CC8A5BFFE2}" destId="{010B1495-8B34-4546-935A-1ABC9229DF47}" srcOrd="1" destOrd="0" parTransId="{DEB5D22A-2DFC-4A17-832D-5EA292F46E35}" sibTransId="{A10AF529-DB61-410F-969C-F1E2C802453E}"/>
    <dgm:cxn modelId="{6D540948-78CA-42DF-AB9E-7A2E38BF2AF9}" type="presOf" srcId="{010B1495-8B34-4546-935A-1ABC9229DF47}" destId="{741D9CDC-86E5-448D-A6F0-4B0095DB1CE8}" srcOrd="0" destOrd="0" presId="urn:microsoft.com/office/officeart/2005/8/layout/chevron1"/>
    <dgm:cxn modelId="{7517A66B-441D-4082-A2D4-354834E5B387}" type="presOf" srcId="{3896A0C5-FD38-4A0C-A691-62D54969C4B4}" destId="{0782BAB6-6A7B-4191-B855-E518A6E1C0C6}" srcOrd="0" destOrd="0" presId="urn:microsoft.com/office/officeart/2005/8/layout/chevron1"/>
    <dgm:cxn modelId="{514D8E23-66B2-4549-8759-E02C4BECAB4A}" srcId="{D452A816-5A94-44F2-AE9C-51CC8A5BFFE2}" destId="{3896A0C5-FD38-4A0C-A691-62D54969C4B4}" srcOrd="2" destOrd="0" parTransId="{A40BFFCB-4B0A-482D-BF92-62662A343ECE}" sibTransId="{5F4CE20D-B392-4D79-88C5-7A7E220CF815}"/>
    <dgm:cxn modelId="{1566587E-657F-482F-BD67-FD62667D2F06}" type="presParOf" srcId="{AC964333-13D1-4F04-ABC8-DC7A2846B692}" destId="{F5860289-D22C-4B39-BA5E-1297D4A37068}" srcOrd="0" destOrd="0" presId="urn:microsoft.com/office/officeart/2005/8/layout/chevron1"/>
    <dgm:cxn modelId="{E3A7ADB6-4148-475B-9B33-87589198B42E}" type="presParOf" srcId="{AC964333-13D1-4F04-ABC8-DC7A2846B692}" destId="{E7B88E33-141B-45AA-BA23-FEFACAFE59BA}" srcOrd="1" destOrd="0" presId="urn:microsoft.com/office/officeart/2005/8/layout/chevron1"/>
    <dgm:cxn modelId="{C9ADC4BD-6BC3-4E5A-A784-E872B8A43778}" type="presParOf" srcId="{AC964333-13D1-4F04-ABC8-DC7A2846B692}" destId="{741D9CDC-86E5-448D-A6F0-4B0095DB1CE8}" srcOrd="2" destOrd="0" presId="urn:microsoft.com/office/officeart/2005/8/layout/chevron1"/>
    <dgm:cxn modelId="{D74DDAB4-438A-4AC8-BBEE-F45BEF4A6931}" type="presParOf" srcId="{AC964333-13D1-4F04-ABC8-DC7A2846B692}" destId="{63779C63-912A-4E1D-8646-0C81CCA25EAB}" srcOrd="3" destOrd="0" presId="urn:microsoft.com/office/officeart/2005/8/layout/chevron1"/>
    <dgm:cxn modelId="{C885DD44-9E5C-4210-AB95-A680A7A845B9}" type="presParOf" srcId="{AC964333-13D1-4F04-ABC8-DC7A2846B692}" destId="{0782BAB6-6A7B-4191-B855-E518A6E1C0C6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0289-D22C-4B39-BA5E-1297D4A37068}">
      <dsp:nvSpPr>
        <dsp:cNvPr id="0" name=""/>
        <dsp:cNvSpPr/>
      </dsp:nvSpPr>
      <dsp:spPr>
        <a:xfrm>
          <a:off x="2411" y="622190"/>
          <a:ext cx="2937420" cy="1174968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b="1" kern="1200" dirty="0" smtClean="0"/>
            <a:t>Forschungs-stand</a:t>
          </a:r>
          <a:endParaRPr lang="de-DE" sz="2700" b="1" kern="1200" dirty="0"/>
        </a:p>
      </dsp:txBody>
      <dsp:txXfrm>
        <a:off x="589895" y="622190"/>
        <a:ext cx="1762452" cy="1174968"/>
      </dsp:txXfrm>
    </dsp:sp>
    <dsp:sp modelId="{741D9CDC-86E5-448D-A6F0-4B0095DB1CE8}">
      <dsp:nvSpPr>
        <dsp:cNvPr id="0" name=""/>
        <dsp:cNvSpPr/>
      </dsp:nvSpPr>
      <dsp:spPr>
        <a:xfrm>
          <a:off x="2646089" y="622190"/>
          <a:ext cx="2937420" cy="1174968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/>
            <a:t>Frage-stellung</a:t>
          </a:r>
          <a:endParaRPr lang="de-DE" sz="2800" b="1" kern="1200" dirty="0"/>
        </a:p>
      </dsp:txBody>
      <dsp:txXfrm>
        <a:off x="3233573" y="622190"/>
        <a:ext cx="1762452" cy="1174968"/>
      </dsp:txXfrm>
    </dsp:sp>
    <dsp:sp modelId="{0782BAB6-6A7B-4191-B855-E518A6E1C0C6}">
      <dsp:nvSpPr>
        <dsp:cNvPr id="0" name=""/>
        <dsp:cNvSpPr/>
      </dsp:nvSpPr>
      <dsp:spPr>
        <a:xfrm>
          <a:off x="5289768" y="622190"/>
          <a:ext cx="2937420" cy="1174968"/>
        </a:xfrm>
        <a:prstGeom prst="chevron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/>
            <a:t>Ergebnisse</a:t>
          </a:r>
          <a:endParaRPr lang="de-DE" sz="2800" b="1" kern="1200" dirty="0"/>
        </a:p>
      </dsp:txBody>
      <dsp:txXfrm>
        <a:off x="5877252" y="622190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584E-E0B7-4193-A212-7725D0B30217}" type="datetimeFigureOut">
              <a:rPr lang="de-DE" smtClean="0"/>
              <a:t>30.10.14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45CD-75F7-42EC-AC04-F9820CB4F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89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 smtClean="0"/>
              <a:t>Aktualität: Warum interessiert</a:t>
            </a:r>
            <a:r>
              <a:rPr lang="de-DE" baseline="0" dirty="0" smtClean="0"/>
              <a:t> sich die Forschung für MGW?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baseline="0" dirty="0" smtClean="0"/>
              <a:t>Forschungsstand: Was weiß man über Wohnprojekte /</a:t>
            </a:r>
            <a:r>
              <a:rPr lang="de-DE" baseline="0" dirty="0" err="1" smtClean="0"/>
              <a:t>nb</a:t>
            </a:r>
            <a:r>
              <a:rPr lang="de-DE" baseline="0" dirty="0" smtClean="0"/>
              <a:t> Hilfen?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baseline="0" dirty="0" smtClean="0"/>
              <a:t>Fragestellung: Was wollte ich wissen?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baseline="0" dirty="0" smtClean="0"/>
              <a:t>Ergebnisse: Was konnte ich herausfinden?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baseline="0" dirty="0" smtClean="0"/>
              <a:t>Ausblick: Welche Fragen bleiben offen?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762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Typologie/ Prototypen</a:t>
            </a:r>
          </a:p>
          <a:p>
            <a:endParaRPr lang="de-DE" dirty="0" smtClean="0"/>
          </a:p>
          <a:p>
            <a:r>
              <a:rPr lang="de-DE" dirty="0" smtClean="0"/>
              <a:t>Förderliche oder</a:t>
            </a:r>
            <a:r>
              <a:rPr lang="de-DE" baseline="0" dirty="0" smtClean="0"/>
              <a:t> hinderliche Rahmenbedingungen für die Etablierung nachbarschaftlicher Hilfen, z.B. </a:t>
            </a:r>
            <a:r>
              <a:rPr lang="de-DE" dirty="0" smtClean="0"/>
              <a:t>Offenheit der etablierten Gruppe für neue </a:t>
            </a:r>
            <a:r>
              <a:rPr lang="de-DE" dirty="0" err="1" smtClean="0"/>
              <a:t>MieterInnen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412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Wer mit wem:</a:t>
            </a:r>
            <a:r>
              <a:rPr lang="de-DE" baseline="0" dirty="0" smtClean="0"/>
              <a:t> Genauere Analyse nachbarschaftlicher </a:t>
            </a:r>
            <a:r>
              <a:rPr lang="de-DE" dirty="0" smtClean="0"/>
              <a:t>Beziehungen / Netzwerkanalyse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45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Publikumsfrage:</a:t>
            </a:r>
            <a:r>
              <a:rPr lang="de-DE" baseline="0" dirty="0" smtClean="0"/>
              <a:t> „Was glauben Sie, warum MGW aktuell ist?“</a:t>
            </a:r>
          </a:p>
          <a:p>
            <a:r>
              <a:rPr lang="de-DE" baseline="0" dirty="0" smtClean="0"/>
              <a:t>hohe Erwartungshaltung / positives Medienbild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9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MGW = Subkategorie</a:t>
            </a:r>
            <a:r>
              <a:rPr lang="de-DE" baseline="0" dirty="0" smtClean="0"/>
              <a:t> gemeinschaftlichen Wohnens</a:t>
            </a:r>
          </a:p>
          <a:p>
            <a:r>
              <a:rPr lang="de-DE" baseline="0" dirty="0" smtClean="0"/>
              <a:t>Forschungslücken an entscheidenden Stellen &lt;-&gt; hohe Erwartungen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30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„Schönwetter-Beziehungen“: Geringer Grad an Verbindlichkeit bzw. überschaubarem Umfang.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Umnutzung</a:t>
            </a:r>
            <a:r>
              <a:rPr lang="de-DE" baseline="0" dirty="0" smtClean="0"/>
              <a:t> der existierenden baulichen &amp; sozialen Struktur der ev. Gemeinde: </a:t>
            </a:r>
          </a:p>
          <a:p>
            <a:r>
              <a:rPr lang="de-DE" baseline="0" dirty="0" smtClean="0"/>
              <a:t>Sehr engagierter Pfarrer wohnt weiterhin im Pfarrhaus </a:t>
            </a:r>
            <a:r>
              <a:rPr lang="de-DE" baseline="0" dirty="0" smtClean="0">
                <a:sym typeface="Wingdings" panose="05000000000000000000" pitchFamily="2" charset="2"/>
              </a:rPr>
              <a:t> zentrale Person</a:t>
            </a:r>
          </a:p>
          <a:p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smtClean="0">
                <a:sym typeface="Wingdings" panose="05000000000000000000" pitchFamily="2" charset="2"/>
              </a:rPr>
              <a:t>Mietwohnungen: teilweise Wohnberechtigungsschein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Nische in der Projektlandschaft gemeinschaftlichen Wohnens (eher Eigentumsprojekte)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Prozess-Begleitung: Workshops mit dem Mieterverein „Hallo Nachbar e.V.“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Serviceteam ‚…anders wohnen – anders leben…‘ des Amtes für Wohnungswesen der Stadt Dortmund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‚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WohnBund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Beratung NRW‘, einer von zwei vom Land Nordrhein-Westfalen geförderten Beratungsstellen für gemeinschaftliche Wohnprojekte.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Mieterverein: gemeinsame Aktivitäten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 Jahresverlauf, Senioren-Café, Aufteilung von Arbeiten, interkulturelle Aktivitäten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646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Subjektive Erklärungen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förderlichen und hinderlichen Rahmenbedingungen für die Etablierung der geschilderten nachbarschaftlichen Hilfen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9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Delphi</a:t>
            </a:r>
            <a:r>
              <a:rPr lang="de-DE" baseline="0" dirty="0" smtClean="0"/>
              <a:t> Grundidee: mehr Köpfe kommen auf mehr Ideen; Meinungsführerschaft vermeiden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aseline="0" dirty="0" smtClean="0">
                <a:sym typeface="Wingdings" panose="05000000000000000000" pitchFamily="2" charset="2"/>
              </a:rPr>
              <a:t>Antworten werden aufbereitet und in der nächsten Welle komprimiert dargestellt mit der Bitte, zu kommentieren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ICF = Internationale Klassifikation der Funktionsfähigkeit, Behinderung und Gesundheit (WHO 2005, 95) </a:t>
            </a:r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144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Jeweils 7 Personen einmal, zweimal oder dreimal</a:t>
            </a:r>
          </a:p>
          <a:p>
            <a:r>
              <a:rPr lang="de-DE" dirty="0" smtClean="0"/>
              <a:t>„bunte Mischung“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720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 konnte ich herausfinden?</a:t>
            </a:r>
          </a:p>
          <a:p>
            <a:r>
              <a:rPr lang="de-DE" dirty="0" smtClean="0"/>
              <a:t>Hilfeleistungen</a:t>
            </a:r>
            <a:r>
              <a:rPr lang="de-DE" baseline="0" dirty="0" smtClean="0"/>
              <a:t> werden in allen Bereichen beschrieben, in denen man sich gegenseitig helfen kann </a:t>
            </a:r>
            <a:r>
              <a:rPr lang="de-DE" baseline="0" dirty="0" smtClean="0">
                <a:sym typeface="Wingdings" panose="05000000000000000000" pitchFamily="2" charset="2"/>
              </a:rPr>
              <a:t> Aktivitäten-Ebene der ICF als Analyseraster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45CD-75F7-42EC-AC04-F9820CB4F68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92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Yvonne Kuhnke, M.A.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94EE27-5FE3-614C-B3CF-5E7B6F0EEF5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69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29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82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389063"/>
            <a:ext cx="6800850" cy="59213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2305050"/>
            <a:ext cx="6800850" cy="3821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Yvonne Kuhnke, M.A.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94EE27-5FE3-614C-B3CF-5E7B6F0EEF5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75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785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785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Yvonne Kuhnke, M.A.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94EE27-5FE3-614C-B3CF-5E7B6F0EEF5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510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75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1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27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Yvonne Kuhnke, M.A.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94EE27-5FE3-614C-B3CF-5E7B6F0EEF5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161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93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5. November 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Yvonne Kuhnke, M.A.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4EE27-5FE3-614C-B3CF-5E7B6F0EEF5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Vorlage für PPT ConSozial-WPreis 2014_GewinnerInnen.jpg.jpe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9283" y="1397567"/>
            <a:ext cx="6834468" cy="769441"/>
          </a:xfrm>
          <a:solidFill>
            <a:schemeClr val="bg1">
              <a:lumMod val="65000"/>
              <a:alpha val="90000"/>
            </a:schemeClr>
          </a:solidFill>
        </p:spPr>
        <p:txBody>
          <a:bodyPr>
            <a:spAutoFit/>
          </a:bodyPr>
          <a:lstStyle/>
          <a:p>
            <a:pPr algn="l"/>
            <a:r>
              <a:rPr lang="de-DE" b="1" dirty="0" smtClean="0">
                <a:solidFill>
                  <a:schemeClr val="bg1"/>
                </a:solidFill>
              </a:rPr>
              <a:t>Gelebte Subsidiarität?</a:t>
            </a:r>
            <a:endParaRPr lang="de-DE" sz="3100" b="1" dirty="0">
              <a:solidFill>
                <a:schemeClr val="bg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84729" y="4935070"/>
            <a:ext cx="5100918" cy="1369359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/>
              <a:t>Master Thesis</a:t>
            </a:r>
          </a:p>
          <a:p>
            <a:pPr algn="l"/>
            <a:r>
              <a:rPr lang="de-DE" sz="2400" dirty="0" smtClean="0"/>
              <a:t>Fakultät Rehabilitationswissenschaften</a:t>
            </a:r>
          </a:p>
          <a:p>
            <a:pPr algn="l"/>
            <a:r>
              <a:rPr lang="de-DE" sz="2400" dirty="0" smtClean="0"/>
              <a:t>Technische Universität Dortmund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3429000"/>
            <a:ext cx="1791273" cy="2875429"/>
          </a:xfrm>
          <a:prstGeom prst="rect">
            <a:avLst/>
          </a:prstGeom>
        </p:spPr>
      </p:pic>
      <p:pic>
        <p:nvPicPr>
          <p:cNvPr id="6" name="Picture 13" descr="tud_logo_rgb_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79" y="3475318"/>
            <a:ext cx="3024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Studienkoordination\StuKo_M A R I N A\Vorlagen\Logo_Fakultät_13\logo_FK13_mit_schriftzu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79" y="4170980"/>
            <a:ext cx="3024187" cy="6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52718" y="2250909"/>
            <a:ext cx="5057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Nachbarschaftliche Hilfen im </a:t>
            </a:r>
            <a:endParaRPr lang="de-DE" sz="3200" dirty="0" smtClean="0"/>
          </a:p>
          <a:p>
            <a:r>
              <a:rPr lang="de-DE" sz="3200" dirty="0" smtClean="0"/>
              <a:t>Mehrgenerationenwohnhaus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2308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sz="3400" dirty="0"/>
              <a:t>Vielfältige Hilfeleistungen untereinander </a:t>
            </a:r>
            <a:r>
              <a:rPr lang="de-DE" sz="3400" dirty="0" smtClean="0"/>
              <a:t>in </a:t>
            </a:r>
            <a:r>
              <a:rPr lang="de-DE" sz="3400" b="1" dirty="0"/>
              <a:t>allen</a:t>
            </a:r>
            <a:r>
              <a:rPr lang="de-DE" sz="3400" dirty="0"/>
              <a:t>  </a:t>
            </a:r>
            <a:r>
              <a:rPr lang="de-DE" sz="3400" dirty="0" smtClean="0"/>
              <a:t>möglichen Bereichen aber mit deutlichen Schwerpunkten, z.B.</a:t>
            </a:r>
          </a:p>
          <a:p>
            <a:pPr lvl="1"/>
            <a:r>
              <a:rPr lang="de-DE" dirty="0" smtClean="0"/>
              <a:t>Gemeinschaftsleben </a:t>
            </a:r>
            <a:endParaRPr lang="de-DE" dirty="0"/>
          </a:p>
          <a:p>
            <a:pPr lvl="1"/>
            <a:r>
              <a:rPr lang="de-DE" dirty="0" smtClean="0"/>
              <a:t>Haushalt</a:t>
            </a:r>
            <a:br>
              <a:rPr lang="de-DE" dirty="0" smtClean="0"/>
            </a:br>
            <a:endParaRPr lang="de-DE" dirty="0"/>
          </a:p>
          <a:p>
            <a:r>
              <a:rPr lang="de-DE" sz="3400" dirty="0"/>
              <a:t>Überwiegend </a:t>
            </a:r>
            <a:r>
              <a:rPr lang="de-DE" sz="3400" b="1" dirty="0"/>
              <a:t>„typische“ </a:t>
            </a:r>
            <a:r>
              <a:rPr lang="de-DE" sz="3400" dirty="0"/>
              <a:t>Hilfen unter </a:t>
            </a:r>
            <a:r>
              <a:rPr lang="de-DE" sz="3400" dirty="0" smtClean="0"/>
              <a:t>Nachbar/-innen</a:t>
            </a:r>
            <a:r>
              <a:rPr lang="de-DE" sz="3400" dirty="0"/>
              <a:t>: Aktivitäten mit einem geringen Grad an Verbindlichkeit bzw. überschaubarem </a:t>
            </a:r>
            <a:r>
              <a:rPr lang="de-DE" sz="3400" dirty="0" smtClean="0"/>
              <a:t>Umfang</a:t>
            </a:r>
            <a:endParaRPr lang="de-DE" sz="3400" dirty="0">
              <a:sym typeface="Wingdings" pitchFamily="2" charset="2"/>
            </a:endParaRPr>
          </a:p>
          <a:p>
            <a:r>
              <a:rPr lang="de-DE" sz="3400" dirty="0">
                <a:sym typeface="Wingdings" pitchFamily="2" charset="2"/>
              </a:rPr>
              <a:t>Nachbarschaftliche Hilfen finden in </a:t>
            </a:r>
            <a:r>
              <a:rPr lang="de-DE" sz="3400" b="1" dirty="0">
                <a:sym typeface="Wingdings" pitchFamily="2" charset="2"/>
              </a:rPr>
              <a:t>persönlichen</a:t>
            </a:r>
            <a:r>
              <a:rPr lang="de-DE" sz="3400" dirty="0">
                <a:sym typeface="Wingdings" pitchFamily="2" charset="2"/>
              </a:rPr>
              <a:t> Beziehungen, zwischen </a:t>
            </a:r>
            <a:r>
              <a:rPr lang="de-DE" sz="3400" dirty="0" smtClean="0">
                <a:sym typeface="Wingdings" pitchFamily="2" charset="2"/>
              </a:rPr>
              <a:t>Einzelpersonen </a:t>
            </a:r>
            <a:r>
              <a:rPr lang="de-DE" sz="3400" dirty="0">
                <a:sym typeface="Wingdings" pitchFamily="2" charset="2"/>
              </a:rPr>
              <a:t>statt. </a:t>
            </a:r>
            <a:endParaRPr lang="de-DE" sz="3400" dirty="0"/>
          </a:p>
          <a:p>
            <a:endParaRPr lang="de-DE" dirty="0"/>
          </a:p>
        </p:txBody>
      </p:sp>
      <p:pic>
        <p:nvPicPr>
          <p:cNvPr id="4" name="Picture 2" descr="https://encrypted-tbn0.gstatic.com/images?q=tbn:ANd9GcRvR8bUlAUueTDTaumIs2tIf2VQHGI7wQZF5hoSjE4w6bhxxliS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72" y="4914894"/>
            <a:ext cx="1537335" cy="153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Ergebnisse I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44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DE" sz="4800" dirty="0" smtClean="0"/>
              <a:t>Die Befragten helfen bzw. erhalten Hilfe anders je </a:t>
            </a:r>
            <a:r>
              <a:rPr lang="de-DE" sz="4800" dirty="0"/>
              <a:t>nach </a:t>
            </a:r>
            <a:r>
              <a:rPr lang="de-DE" sz="4800" dirty="0" smtClean="0"/>
              <a:t>Alter, Mobilität &amp; Lebenssituation, z.B.:</a:t>
            </a:r>
            <a:endParaRPr lang="de-DE" sz="4800" dirty="0"/>
          </a:p>
          <a:p>
            <a:pPr lvl="1"/>
            <a:r>
              <a:rPr lang="de-DE" sz="3800" dirty="0" smtClean="0"/>
              <a:t>Hauptsächlich Helfende</a:t>
            </a:r>
            <a:endParaRPr lang="de-DE" sz="3800" dirty="0"/>
          </a:p>
          <a:p>
            <a:pPr lvl="1"/>
            <a:r>
              <a:rPr lang="de-DE" sz="3800" dirty="0"/>
              <a:t>Gelegentlich Helfende</a:t>
            </a:r>
          </a:p>
          <a:p>
            <a:pPr lvl="1"/>
            <a:r>
              <a:rPr lang="de-DE" sz="3800" dirty="0"/>
              <a:t>Gewohnheits-Helfende</a:t>
            </a:r>
          </a:p>
          <a:p>
            <a:pPr lvl="1"/>
            <a:r>
              <a:rPr lang="de-DE" sz="3800" dirty="0"/>
              <a:t>Hauptsächlich Hilfeempfangende</a:t>
            </a:r>
          </a:p>
          <a:p>
            <a:pPr lvl="1"/>
            <a:r>
              <a:rPr lang="de-DE" sz="3800" dirty="0"/>
              <a:t>Menschen, die wenig Kontakt haben, und damit zufrieden sind.</a:t>
            </a:r>
          </a:p>
          <a:p>
            <a:pPr lvl="1"/>
            <a:r>
              <a:rPr lang="de-DE" sz="3800" dirty="0"/>
              <a:t>Menschen, die wenig Kontakt haben, und damit eher unzufrieden sind</a:t>
            </a:r>
            <a:r>
              <a:rPr lang="de-DE" sz="3800" dirty="0" smtClean="0"/>
              <a:t>.</a:t>
            </a:r>
            <a:endParaRPr lang="de-DE" sz="3800" dirty="0"/>
          </a:p>
          <a:p>
            <a:r>
              <a:rPr lang="de-DE" sz="4800" dirty="0" smtClean="0"/>
              <a:t>Je </a:t>
            </a:r>
            <a:r>
              <a:rPr lang="de-DE" sz="4800" dirty="0"/>
              <a:t>nach persönlicher Situation der Befragten unterscheiden sich die </a:t>
            </a:r>
            <a:r>
              <a:rPr lang="de-DE" sz="4800" dirty="0" smtClean="0"/>
              <a:t>Einschätzungen förderlicher </a:t>
            </a:r>
            <a:br>
              <a:rPr lang="de-DE" sz="4800" dirty="0" smtClean="0"/>
            </a:br>
            <a:r>
              <a:rPr lang="de-DE" sz="4800" dirty="0" smtClean="0"/>
              <a:t>oder hinderlicher Rahmenbedingungen</a:t>
            </a:r>
            <a:endParaRPr lang="de-DE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48" y="4876800"/>
            <a:ext cx="186901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Ergebnisse II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813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enster einbauen, Anleitung zum Fenstereinbau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116" y="4876800"/>
            <a:ext cx="2341863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de-DE" sz="2900" dirty="0"/>
              <a:t>Mehrgenerationenwohnprojekte nicht mit dem Zweck „Kosteneinsparungen“ beachten, sondern unter dem Fokus „Lebensqualität“</a:t>
            </a:r>
          </a:p>
          <a:p>
            <a:r>
              <a:rPr lang="de-DE" sz="2900" dirty="0"/>
              <a:t>Menschen so unterstützen, dass sie nachbarschaftliche Hilfebeziehungen </a:t>
            </a:r>
            <a:r>
              <a:rPr lang="de-DE" sz="2900" dirty="0" smtClean="0"/>
              <a:t>aufbauen und pflegen können</a:t>
            </a:r>
            <a:r>
              <a:rPr lang="de-DE" sz="2900" dirty="0"/>
              <a:t>, z.B. </a:t>
            </a:r>
          </a:p>
          <a:p>
            <a:pPr lvl="1"/>
            <a:r>
              <a:rPr lang="de-DE" sz="1900" dirty="0"/>
              <a:t>Bestmögliche Gesundheit</a:t>
            </a:r>
          </a:p>
          <a:p>
            <a:pPr lvl="1"/>
            <a:r>
              <a:rPr lang="de-DE" sz="1900" dirty="0" smtClean="0"/>
              <a:t>(Bezahlte</a:t>
            </a:r>
            <a:r>
              <a:rPr lang="de-DE" sz="1900" dirty="0"/>
              <a:t>) </a:t>
            </a:r>
            <a:r>
              <a:rPr lang="de-DE" sz="1900" dirty="0" smtClean="0"/>
              <a:t>Helfer/-innen </a:t>
            </a:r>
            <a:r>
              <a:rPr lang="de-DE" sz="1900" dirty="0"/>
              <a:t>bei dauerhaftem </a:t>
            </a:r>
            <a:r>
              <a:rPr lang="de-DE" sz="1900" dirty="0" smtClean="0"/>
              <a:t>H</a:t>
            </a:r>
            <a:r>
              <a:rPr lang="de-DE" sz="1900" dirty="0" smtClean="0"/>
              <a:t>ilfebedarf</a:t>
            </a:r>
            <a:endParaRPr lang="de-DE" sz="1900" dirty="0"/>
          </a:p>
          <a:p>
            <a:pPr lvl="1"/>
            <a:r>
              <a:rPr lang="de-DE" sz="1900" dirty="0" smtClean="0"/>
              <a:t>Bildung</a:t>
            </a:r>
            <a:endParaRPr lang="de-DE" sz="19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Ausblick: Handlungsempfehlungen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1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encrypted-tbn0.gstatic.com/images?q=tbn:ANd9GcRw4ULIARXGJnc1qDT7qklh5hoOkDOWQZScmWhlvNBya1uVwVMF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49" y="4895850"/>
            <a:ext cx="22479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Wie genau werden die folgenden Hilfeleistungen ausgeübt?</a:t>
            </a:r>
            <a:endParaRPr lang="de-DE" dirty="0"/>
          </a:p>
          <a:p>
            <a:pPr lvl="1"/>
            <a:r>
              <a:rPr lang="de-DE" sz="2300" dirty="0"/>
              <a:t>Beistand in </a:t>
            </a:r>
            <a:r>
              <a:rPr lang="de-DE" sz="2300" dirty="0" smtClean="0"/>
              <a:t>Krisen</a:t>
            </a:r>
            <a:endParaRPr lang="de-DE" sz="2300" dirty="0"/>
          </a:p>
          <a:p>
            <a:pPr lvl="1"/>
            <a:r>
              <a:rPr lang="de-DE" sz="2300" dirty="0" smtClean="0"/>
              <a:t>Krankenfahrten</a:t>
            </a:r>
            <a:endParaRPr lang="de-DE" sz="2300" dirty="0"/>
          </a:p>
          <a:p>
            <a:pPr lvl="1"/>
            <a:r>
              <a:rPr lang="de-DE" sz="2300" dirty="0"/>
              <a:t>Förderung der </a:t>
            </a:r>
            <a:r>
              <a:rPr lang="de-DE" sz="2300" dirty="0" smtClean="0"/>
              <a:t>Genesung</a:t>
            </a:r>
            <a:endParaRPr lang="de-DE" sz="2300" dirty="0"/>
          </a:p>
          <a:p>
            <a:pPr lvl="1">
              <a:spcAft>
                <a:spcPts val="1200"/>
              </a:spcAft>
            </a:pPr>
            <a:r>
              <a:rPr lang="de-DE" sz="2300" dirty="0"/>
              <a:t>Versorgung mit </a:t>
            </a:r>
            <a:r>
              <a:rPr lang="de-DE" sz="2300" dirty="0" smtClean="0"/>
              <a:t>Mahlzeiten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Wer </a:t>
            </a:r>
            <a:r>
              <a:rPr lang="de-DE" dirty="0"/>
              <a:t>pflegt mit wem nachbarschaftliche Hilfebeziehungen?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 smtClean="0"/>
              <a:t>Wie </a:t>
            </a:r>
            <a:r>
              <a:rPr lang="de-DE" dirty="0"/>
              <a:t>können sich </a:t>
            </a:r>
            <a:r>
              <a:rPr lang="de-DE" dirty="0" smtClean="0"/>
              <a:t>Bewohner/-innen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gegenseitig </a:t>
            </a:r>
            <a:r>
              <a:rPr lang="de-DE" dirty="0"/>
              <a:t>in Ihren Fähigkeiten ergänzen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Ausblick: Offene Fragen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43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Welche Fragen oder Anregungen haben Sie?</a:t>
            </a:r>
            <a:endParaRPr lang="de-DE" dirty="0"/>
          </a:p>
        </p:txBody>
      </p:sp>
      <p:pic>
        <p:nvPicPr>
          <p:cNvPr id="4" name="Picture 4" descr="https://encrypted-tbn0.gstatic.com/images?q=tbn:ANd9GcSN0X--DB70VzaHi--NVN4dXG677FdTFFX-nPnXnV-umiKs_8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58" y="4857750"/>
            <a:ext cx="2269077" cy="16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Diskussion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20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04812" y="1627187"/>
            <a:ext cx="6756400" cy="1470025"/>
          </a:xfrm>
          <a:solidFill>
            <a:schemeClr val="bg1">
              <a:lumMod val="65000"/>
              <a:alpha val="90000"/>
            </a:schemeClr>
          </a:solidFill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Vielen Dank für Ihre Aufmerksamkeit!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Picture 4" descr="https://encrypted-tbn1.gstatic.com/images?q=tbn:ANd9GcRk3PKWaIDkxTqQtLv_CZc92KJ1XcrwN1_oqbj4VBiUGq_h1DKU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78" y="4859966"/>
            <a:ext cx="2033587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0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Warum interessiert sich die Forschung für Mehrgenerationen-Wohnprojekte?</a:t>
            </a:r>
            <a:endParaRPr lang="de-DE" sz="2400" dirty="0"/>
          </a:p>
          <a:p>
            <a:r>
              <a:rPr lang="de-DE" sz="2400" dirty="0" smtClean="0"/>
              <a:t>Was weiß man über Wohnprojekte / über nachbarschaftliche Hilfen?</a:t>
            </a:r>
            <a:endParaRPr lang="de-DE" sz="2400" dirty="0"/>
          </a:p>
          <a:p>
            <a:r>
              <a:rPr lang="de-DE" sz="2400" dirty="0" smtClean="0"/>
              <a:t>Was wollte ich wissen?</a:t>
            </a:r>
          </a:p>
          <a:p>
            <a:r>
              <a:rPr lang="de-DE" sz="2400" dirty="0" smtClean="0"/>
              <a:t>Was konnte ich herausfinden?</a:t>
            </a:r>
          </a:p>
          <a:p>
            <a:r>
              <a:rPr lang="de-DE" sz="2400" dirty="0" smtClean="0"/>
              <a:t>Welche Fragen bleiben offen?</a:t>
            </a:r>
            <a:endParaRPr lang="de-DE" sz="24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468827449"/>
              </p:ext>
            </p:extLst>
          </p:nvPr>
        </p:nvGraphicFramePr>
        <p:xfrm>
          <a:off x="355600" y="4622800"/>
          <a:ext cx="8229600" cy="241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Agenda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531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5800" dirty="0"/>
              <a:t>Politisch gewollte und stark geförderte Idee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1981200" algn="l"/>
              </a:tabLst>
            </a:pPr>
            <a:r>
              <a:rPr lang="de-DE" sz="4400" dirty="0" smtClean="0"/>
              <a:t>Hoffnung, dass Wohnprojekte Probleme demographischen Wandels auffangen</a:t>
            </a:r>
            <a:endParaRPr lang="de-DE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5800" dirty="0" smtClean="0"/>
              <a:t>„</a:t>
            </a:r>
            <a:r>
              <a:rPr lang="de-DE" sz="5800" dirty="0"/>
              <a:t>Boom“ von Mehrgenerationen-Wohnprojekten seit 2000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4400" dirty="0"/>
              <a:t>Zunehmendes Interesse von </a:t>
            </a:r>
            <a:r>
              <a:rPr lang="de-DE" sz="4400" dirty="0" smtClean="0"/>
              <a:t>Investoren, Wohnungsgesellschaften</a:t>
            </a:r>
            <a:r>
              <a:rPr lang="de-DE" sz="4400" dirty="0"/>
              <a:t>, </a:t>
            </a:r>
            <a:r>
              <a:rPr lang="de-DE" sz="4400" dirty="0" smtClean="0"/>
              <a:t>Genossenschaften</a:t>
            </a:r>
            <a:endParaRPr lang="de-DE" sz="4400" dirty="0"/>
          </a:p>
        </p:txBody>
      </p:sp>
      <p:pic>
        <p:nvPicPr>
          <p:cNvPr id="4" name="Picture 6" descr="https://encrypted-tbn3.gstatic.com/images?q=tbn:ANd9GcTFSDTP5d7wi-vvL4m56mZ0INJ76l5YRQ22jNqYsRV9cdqVKRee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1" y="5069643"/>
            <a:ext cx="10477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Mehrgenerationenwohnen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45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2305050"/>
            <a:ext cx="6800850" cy="3821113"/>
          </a:xfrm>
        </p:spPr>
        <p:txBody>
          <a:bodyPr>
            <a:normAutofit fontScale="85000" lnSpcReduction="20000"/>
          </a:bodyPr>
          <a:lstStyle/>
          <a:p>
            <a:r>
              <a:rPr lang="de-DE" sz="3300" dirty="0"/>
              <a:t>Verbreitung von gemeinschaftlichen Wohnprojekten</a:t>
            </a:r>
          </a:p>
          <a:p>
            <a:r>
              <a:rPr lang="de-DE" sz="3300" dirty="0"/>
              <a:t>Unterscheidung von Typen nach mehreren </a:t>
            </a:r>
            <a:r>
              <a:rPr lang="de-DE" sz="3300" dirty="0" smtClean="0"/>
              <a:t>Merkmalen</a:t>
            </a:r>
            <a:br>
              <a:rPr lang="de-DE" sz="3300" dirty="0" smtClean="0"/>
            </a:br>
            <a:endParaRPr lang="de-DE" sz="3300" dirty="0"/>
          </a:p>
          <a:p>
            <a:r>
              <a:rPr lang="de-DE" sz="3300" dirty="0" smtClean="0"/>
              <a:t>Forschungslücke</a:t>
            </a:r>
            <a:r>
              <a:rPr lang="de-DE" sz="3300" dirty="0"/>
              <a:t>: Was weiß man (noch) nicht?</a:t>
            </a:r>
          </a:p>
          <a:p>
            <a:pPr lvl="1"/>
            <a:r>
              <a:rPr lang="de-DE" dirty="0"/>
              <a:t>Langzeitentwicklung </a:t>
            </a:r>
            <a:endParaRPr lang="de-DE" dirty="0" smtClean="0"/>
          </a:p>
          <a:p>
            <a:pPr lvl="1"/>
            <a:r>
              <a:rPr lang="de-DE" dirty="0" smtClean="0"/>
              <a:t>Einfluss </a:t>
            </a:r>
            <a:r>
              <a:rPr lang="de-DE" dirty="0"/>
              <a:t>von </a:t>
            </a:r>
            <a:r>
              <a:rPr lang="de-DE" dirty="0" smtClean="0"/>
              <a:t>Rahmenbedingungen</a:t>
            </a:r>
            <a:endParaRPr lang="de-DE" dirty="0"/>
          </a:p>
          <a:p>
            <a:pPr lvl="1"/>
            <a:r>
              <a:rPr lang="de-DE" dirty="0"/>
              <a:t>Evaluation des </a:t>
            </a:r>
            <a:r>
              <a:rPr lang="de-DE" dirty="0" smtClean="0"/>
              <a:t>Zusammenlebens</a:t>
            </a:r>
            <a:endParaRPr lang="de-DE" dirty="0"/>
          </a:p>
        </p:txBody>
      </p:sp>
      <p:pic>
        <p:nvPicPr>
          <p:cNvPr id="4" name="Picture 4" descr="http://www.buergertreff-altonanord.de/images/mghlogoohneschriftzug_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45" y="4916487"/>
            <a:ext cx="1524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Forschungsstand I: Wohnprojekte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133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4200" dirty="0" smtClean="0"/>
              <a:t>Bewohner/-innen </a:t>
            </a:r>
            <a:r>
              <a:rPr lang="de-DE" sz="4200" dirty="0"/>
              <a:t>von </a:t>
            </a:r>
            <a:r>
              <a:rPr lang="de-DE" sz="4200" dirty="0" smtClean="0"/>
              <a:t>Wohnprojekten </a:t>
            </a:r>
            <a:r>
              <a:rPr lang="de-DE" sz="4200" dirty="0"/>
              <a:t>wollen sich gegenseitig unterstützen und helfen sich auch tatsächlich.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4200" dirty="0" smtClean="0"/>
              <a:t>Ein </a:t>
            </a:r>
            <a:r>
              <a:rPr lang="de-DE" sz="4200" dirty="0"/>
              <a:t>gewisses Maß an Distanz ist unter </a:t>
            </a:r>
            <a:r>
              <a:rPr lang="de-DE" sz="4200" dirty="0" smtClean="0"/>
              <a:t>Nachbar/-innen </a:t>
            </a:r>
            <a:r>
              <a:rPr lang="de-DE" sz="4200" dirty="0" smtClean="0"/>
              <a:t>normal: „Schönwetter-Beziehungen“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DE" sz="3300" dirty="0" smtClean="0"/>
              <a:t>Pflege </a:t>
            </a:r>
            <a:r>
              <a:rPr lang="de-DE" sz="3300" dirty="0"/>
              <a:t>kann </a:t>
            </a:r>
            <a:r>
              <a:rPr lang="de-DE" sz="3300" dirty="0" smtClean="0"/>
              <a:t>NICHT durch </a:t>
            </a:r>
            <a:r>
              <a:rPr lang="de-DE" sz="3300" dirty="0"/>
              <a:t>Nachbarn geleistet </a:t>
            </a:r>
            <a:r>
              <a:rPr lang="de-DE" sz="3300" dirty="0" smtClean="0"/>
              <a:t>werden!</a:t>
            </a:r>
            <a:endParaRPr lang="de-DE" sz="33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4200" dirty="0"/>
              <a:t>Nachbarschaftliche </a:t>
            </a:r>
            <a:r>
              <a:rPr lang="de-DE" sz="4200" dirty="0" smtClean="0"/>
              <a:t>Hilfen </a:t>
            </a:r>
            <a:r>
              <a:rPr lang="de-DE" sz="4200" dirty="0"/>
              <a:t>können </a:t>
            </a:r>
            <a:r>
              <a:rPr lang="de-DE" sz="4200" dirty="0" smtClean="0"/>
              <a:t>eine </a:t>
            </a:r>
            <a:r>
              <a:rPr lang="de-DE" sz="4200" dirty="0"/>
              <a:t>Bereicherung </a:t>
            </a:r>
            <a:r>
              <a:rPr lang="de-DE" sz="4200" dirty="0" smtClean="0"/>
              <a:t>darstellen aber auch Angriffsfläche für Konflikte bieten.</a:t>
            </a:r>
            <a:endParaRPr lang="de-DE" sz="4200" dirty="0"/>
          </a:p>
          <a:p>
            <a:pPr lvl="1"/>
            <a:r>
              <a:rPr lang="de-DE" sz="3300" dirty="0" smtClean="0"/>
              <a:t>Hoher Anspruch an soziale Kompetenzen</a:t>
            </a:r>
            <a:endParaRPr lang="de-DE" sz="3300" dirty="0"/>
          </a:p>
        </p:txBody>
      </p:sp>
      <p:pic>
        <p:nvPicPr>
          <p:cNvPr id="4" name="Picture 4" descr="https://encrypted-tbn0.gstatic.com/images?q=tbn:ANd9GcTAbcxUxGQhqI3Y-DxDcoTLdtZG8EFhMh0MHSG2hL1L2IYIZsgv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20" y="4848177"/>
            <a:ext cx="2067163" cy="16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09283" y="1520677"/>
            <a:ext cx="6834468" cy="523220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smtClean="0">
                <a:solidFill>
                  <a:schemeClr val="bg1"/>
                </a:solidFill>
              </a:rPr>
              <a:t>Forschungsstand II: Nachbarschaftliche Hilfen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96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Um-/Neubau eines ehemaligen </a:t>
            </a:r>
            <a:r>
              <a:rPr lang="de-DE" dirty="0"/>
              <a:t>Kirchengrundstücks </a:t>
            </a:r>
            <a:endParaRPr lang="de-DE" dirty="0" smtClean="0"/>
          </a:p>
          <a:p>
            <a:pPr lvl="1"/>
            <a:r>
              <a:rPr lang="de-DE" dirty="0" smtClean="0"/>
              <a:t>Durch Investor </a:t>
            </a:r>
            <a:r>
              <a:rPr lang="de-DE" dirty="0" smtClean="0">
                <a:sym typeface="Wingdings" panose="05000000000000000000" pitchFamily="2" charset="2"/>
              </a:rPr>
              <a:t>finanzierte Mietwohnungen</a:t>
            </a:r>
            <a:endParaRPr lang="de-DE" dirty="0" smtClean="0"/>
          </a:p>
          <a:p>
            <a:pPr lvl="1"/>
            <a:r>
              <a:rPr lang="de-DE" dirty="0" smtClean="0"/>
              <a:t>Prozess-Begleitung durch Wohnungsamt und Beratung für gemeinschaftliches Wohnen </a:t>
            </a:r>
          </a:p>
          <a:p>
            <a:pPr lvl="1"/>
            <a:r>
              <a:rPr lang="de-DE" dirty="0" smtClean="0"/>
              <a:t>Einzug April 2008</a:t>
            </a:r>
          </a:p>
          <a:p>
            <a:r>
              <a:rPr lang="de-DE" dirty="0" smtClean="0"/>
              <a:t>Typ: Hausgemeinschaft</a:t>
            </a:r>
          </a:p>
          <a:p>
            <a:pPr lvl="1"/>
            <a:r>
              <a:rPr lang="de-DE" dirty="0" smtClean="0"/>
              <a:t>130 </a:t>
            </a:r>
            <a:r>
              <a:rPr lang="de-DE" dirty="0" smtClean="0"/>
              <a:t>Bewohner/-innen</a:t>
            </a:r>
            <a:r>
              <a:rPr lang="de-DE" dirty="0" smtClean="0"/>
              <a:t>: junge &amp; </a:t>
            </a:r>
            <a:r>
              <a:rPr lang="de-DE" dirty="0" smtClean="0"/>
              <a:t>alte</a:t>
            </a:r>
            <a:br>
              <a:rPr lang="de-DE" dirty="0" smtClean="0"/>
            </a:br>
            <a:r>
              <a:rPr lang="de-DE" dirty="0" smtClean="0"/>
              <a:t>Senioren/-innen</a:t>
            </a:r>
            <a:r>
              <a:rPr lang="de-DE" dirty="0" smtClean="0"/>
              <a:t>, Familien</a:t>
            </a:r>
          </a:p>
          <a:p>
            <a:pPr lvl="1"/>
            <a:r>
              <a:rPr lang="de-DE" dirty="0" smtClean="0"/>
              <a:t>Mieterverein organisiert Zusammenleben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itel 1"/>
          <p:cNvSpPr txBox="1">
            <a:spLocks noGrp="1"/>
          </p:cNvSpPr>
          <p:nvPr>
            <p:ph type="title"/>
          </p:nvPr>
        </p:nvSpPr>
        <p:spPr>
          <a:xfrm>
            <a:off x="304800" y="1361966"/>
            <a:ext cx="6800850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Fallbeispiel: Dortmund-Hangeney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Bild 18"/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06" y="5018568"/>
            <a:ext cx="2144905" cy="142561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72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700" dirty="0"/>
              <a:t>Wer macht was? Welche Hilfen erbringen </a:t>
            </a:r>
            <a:r>
              <a:rPr lang="de-DE" sz="2700" dirty="0" smtClean="0"/>
              <a:t>Nachbar/-innen </a:t>
            </a:r>
            <a:r>
              <a:rPr lang="de-DE" sz="2700" dirty="0"/>
              <a:t>auf dem Hangeney für einander?</a:t>
            </a:r>
          </a:p>
          <a:p>
            <a:endParaRPr lang="de-DE" dirty="0"/>
          </a:p>
          <a:p>
            <a:r>
              <a:rPr lang="de-DE" sz="2700" dirty="0"/>
              <a:t>Wie konnten sich diese </a:t>
            </a: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700" dirty="0" smtClean="0"/>
              <a:t>nachbarschaftlichen </a:t>
            </a:r>
            <a:r>
              <a:rPr lang="de-DE" sz="2700" dirty="0"/>
              <a:t>Hilfen </a:t>
            </a: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700" dirty="0" smtClean="0"/>
              <a:t>entwickeln</a:t>
            </a:r>
            <a:r>
              <a:rPr lang="de-DE" sz="2700" dirty="0" smtClean="0"/>
              <a:t>?</a:t>
            </a:r>
            <a:endParaRPr lang="de-DE" sz="2700" dirty="0"/>
          </a:p>
        </p:txBody>
      </p:sp>
      <p:pic>
        <p:nvPicPr>
          <p:cNvPr id="4" name="Picture 2" descr="https://encrypted-tbn1.gstatic.com/images?q=tbn:ANd9GcSijPyxYNG1MORdAz4n-AELxNrYrqEHcbe52_LgNTlLt8V7NJ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33" y="4863627"/>
            <a:ext cx="2367934" cy="15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Fragestellung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Nach rechts gekrümmter Pfeil 10"/>
          <p:cNvSpPr/>
          <p:nvPr/>
        </p:nvSpPr>
        <p:spPr>
          <a:xfrm rot="10505955">
            <a:off x="5090161" y="3794760"/>
            <a:ext cx="731520" cy="1249680"/>
          </a:xfrm>
          <a:prstGeom prst="curvedRightArrow">
            <a:avLst/>
          </a:prstGeom>
          <a:solidFill>
            <a:schemeClr val="bg1">
              <a:lumMod val="65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Fragebogenerhebung in Anlehnung an  das Delphi Verfahren</a:t>
            </a:r>
          </a:p>
          <a:p>
            <a:pPr lvl="1"/>
            <a:r>
              <a:rPr lang="de-DE" dirty="0" smtClean="0"/>
              <a:t>3 Erhebungswellen (Dez 2013 – Feb 2014)</a:t>
            </a:r>
          </a:p>
          <a:p>
            <a:pPr lvl="1"/>
            <a:r>
              <a:rPr lang="de-DE" dirty="0" smtClean="0"/>
              <a:t>Aufforderung, die Ergebnisse der jeweils vorherigen Welle zu kommentieren</a:t>
            </a:r>
          </a:p>
          <a:p>
            <a:r>
              <a:rPr lang="de-DE" dirty="0" smtClean="0"/>
              <a:t>Fragen zu </a:t>
            </a:r>
          </a:p>
          <a:p>
            <a:pPr lvl="1"/>
            <a:r>
              <a:rPr lang="de-DE" dirty="0" smtClean="0"/>
              <a:t>tatsächlich geleisteten Hilfen  </a:t>
            </a:r>
            <a:br>
              <a:rPr lang="de-DE" dirty="0" smtClean="0"/>
            </a:br>
            <a:r>
              <a:rPr lang="de-DE" dirty="0" smtClean="0"/>
              <a:t>(Orientierung an der Ebene „Aktivitäten und Partizipation [Teilhabe]“ der ICF)</a:t>
            </a:r>
          </a:p>
          <a:p>
            <a:pPr lvl="1"/>
            <a:r>
              <a:rPr lang="de-DE" dirty="0" smtClean="0"/>
              <a:t>Rahmenbedingungen</a:t>
            </a:r>
          </a:p>
          <a:p>
            <a:pPr marL="914400" lvl="2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Methodik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40" y="4859079"/>
            <a:ext cx="1595345" cy="15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sz="3400" dirty="0"/>
              <a:t>21 Personen </a:t>
            </a:r>
            <a:r>
              <a:rPr lang="de-DE" sz="3400" dirty="0" smtClean="0"/>
              <a:t/>
            </a:r>
            <a:br>
              <a:rPr lang="de-DE" sz="3400" dirty="0" smtClean="0"/>
            </a:br>
            <a:r>
              <a:rPr lang="de-DE" sz="3400" dirty="0" smtClean="0"/>
              <a:t>(</a:t>
            </a:r>
            <a:r>
              <a:rPr lang="de-DE" sz="3400" dirty="0"/>
              <a:t>von 92 erwachsenen </a:t>
            </a:r>
            <a:r>
              <a:rPr lang="de-DE" sz="3400" dirty="0" smtClean="0"/>
              <a:t>Bewohner/-innen</a:t>
            </a:r>
            <a:r>
              <a:rPr lang="de-DE" sz="3400" dirty="0" smtClean="0"/>
              <a:t>)</a:t>
            </a:r>
          </a:p>
          <a:p>
            <a:r>
              <a:rPr lang="de-DE" sz="3400" dirty="0" smtClean="0"/>
              <a:t>Soziodemographische Merkmale</a:t>
            </a:r>
            <a:endParaRPr lang="de-DE" sz="3400" dirty="0"/>
          </a:p>
          <a:p>
            <a:pPr lvl="1"/>
            <a:r>
              <a:rPr lang="de-DE" dirty="0"/>
              <a:t>Alter: 23 bis 91 Jahre</a:t>
            </a:r>
          </a:p>
          <a:p>
            <a:pPr lvl="1"/>
            <a:r>
              <a:rPr lang="de-DE" dirty="0" smtClean="0"/>
              <a:t>Familienstand: </a:t>
            </a:r>
            <a:r>
              <a:rPr lang="de-DE" dirty="0"/>
              <a:t>Singles, Eltern, g</a:t>
            </a:r>
            <a:r>
              <a:rPr lang="de-DE" dirty="0" smtClean="0"/>
              <a:t>eschieden, verwitwet</a:t>
            </a:r>
            <a:endParaRPr lang="de-DE" dirty="0"/>
          </a:p>
          <a:p>
            <a:pPr lvl="1"/>
            <a:r>
              <a:rPr lang="de-DE" dirty="0"/>
              <a:t>Schulabschlüsse: Volksschule bis abgeschlossenes Studium</a:t>
            </a:r>
          </a:p>
          <a:p>
            <a:pPr lvl="1"/>
            <a:r>
              <a:rPr lang="de-DE" dirty="0"/>
              <a:t>Alteingesessene „</a:t>
            </a:r>
            <a:r>
              <a:rPr lang="de-DE" dirty="0" err="1"/>
              <a:t>Hangeneyer</a:t>
            </a:r>
            <a:r>
              <a:rPr lang="de-DE" dirty="0"/>
              <a:t>“ und </a:t>
            </a:r>
            <a:r>
              <a:rPr lang="de-DE" dirty="0" smtClean="0"/>
              <a:t>Zugezogene</a:t>
            </a:r>
            <a:br>
              <a:rPr lang="de-DE" dirty="0" smtClean="0"/>
            </a:br>
            <a:endParaRPr lang="de-DE" dirty="0"/>
          </a:p>
          <a:p>
            <a:r>
              <a:rPr lang="de-DE" sz="3400" dirty="0" smtClean="0"/>
              <a:t>Die meisten </a:t>
            </a:r>
            <a:r>
              <a:rPr lang="de-DE" sz="3400" dirty="0" smtClean="0"/>
              <a:t>Studienteilnehmer/-innen </a:t>
            </a:r>
            <a:r>
              <a:rPr lang="de-DE" sz="3400" dirty="0" smtClean="0"/>
              <a:t>sind</a:t>
            </a:r>
          </a:p>
          <a:p>
            <a:pPr lvl="1"/>
            <a:r>
              <a:rPr lang="de-DE" dirty="0" smtClean="0"/>
              <a:t>zum Projektstart eingezogen.</a:t>
            </a:r>
          </a:p>
          <a:p>
            <a:pPr lvl="1"/>
            <a:r>
              <a:rPr lang="de-DE" dirty="0" smtClean="0"/>
              <a:t>Mitglieder </a:t>
            </a:r>
            <a:r>
              <a:rPr lang="de-DE" dirty="0"/>
              <a:t>des Mietervereins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09283" y="1459122"/>
            <a:ext cx="6834468" cy="646331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smtClean="0">
                <a:solidFill>
                  <a:schemeClr val="bg1"/>
                </a:solidFill>
              </a:rPr>
              <a:t>Stichprobe: Wer hat mitgemacht?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5. November 2014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Yvonne Kuhnke, M.A.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EE27-5FE3-614C-B3CF-5E7B6F0EEF5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375455027"/>
              </p:ext>
            </p:extLst>
          </p:nvPr>
        </p:nvGraphicFramePr>
        <p:xfrm>
          <a:off x="6019799" y="4688958"/>
          <a:ext cx="2826489" cy="177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17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Macintosh PowerPoint</Application>
  <PresentationFormat>Bildschirmpräsentation (4:3)</PresentationFormat>
  <Paragraphs>180</Paragraphs>
  <Slides>15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Office-Design</vt:lpstr>
      <vt:lpstr>Gelebte Subsidiarität?</vt:lpstr>
      <vt:lpstr>PowerPoint-Präsentation</vt:lpstr>
      <vt:lpstr>PowerPoint-Präsentation</vt:lpstr>
      <vt:lpstr>PowerPoint-Präsentation</vt:lpstr>
      <vt:lpstr>PowerPoint-Präsentation</vt:lpstr>
      <vt:lpstr>Fallbeispiel: Dortmund-Hangeney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Company>Dr. Loew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Käs</dc:creator>
  <cp:lastModifiedBy>Jürgen Käs</cp:lastModifiedBy>
  <cp:revision>36</cp:revision>
  <dcterms:created xsi:type="dcterms:W3CDTF">2014-09-18T13:08:31Z</dcterms:created>
  <dcterms:modified xsi:type="dcterms:W3CDTF">2014-10-30T14:36:06Z</dcterms:modified>
</cp:coreProperties>
</file>